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9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DA285A-E0B0-A146-9A63-A46FBA0D31EE}" v="1" dt="2023-12-08T10:14:11.2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F8DA285A-E0B0-A146-9A63-A46FBA0D31EE}"/>
    <pc:docChg chg="custSel modSld">
      <pc:chgData name="Stuart C Wilde MBE" userId="effe1fc91cccb1d5" providerId="LiveId" clId="{F8DA285A-E0B0-A146-9A63-A46FBA0D31EE}" dt="2023-12-08T10:15:27.780" v="66" actId="20577"/>
      <pc:docMkLst>
        <pc:docMk/>
      </pc:docMkLst>
      <pc:sldChg chg="addSp modSp mod">
        <pc:chgData name="Stuart C Wilde MBE" userId="effe1fc91cccb1d5" providerId="LiveId" clId="{F8DA285A-E0B0-A146-9A63-A46FBA0D31EE}" dt="2023-12-08T10:15:27.780" v="66" actId="20577"/>
        <pc:sldMkLst>
          <pc:docMk/>
          <pc:sldMk cId="2521993555" sldId="291"/>
        </pc:sldMkLst>
        <pc:spChg chg="add mod">
          <ac:chgData name="Stuart C Wilde MBE" userId="effe1fc91cccb1d5" providerId="LiveId" clId="{F8DA285A-E0B0-A146-9A63-A46FBA0D31EE}" dt="2023-12-08T10:15:27.780" v="66" actId="20577"/>
          <ac:spMkLst>
            <pc:docMk/>
            <pc:sldMk cId="2521993555" sldId="291"/>
            <ac:spMk id="2" creationId="{FE3FF021-BDC0-AFC8-66C9-CC8151DDA6D6}"/>
          </ac:spMkLst>
        </pc:spChg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C48B27C-BB60-C069-69E2-D74DA0FCEA05}"/>
              </a:ext>
            </a:extLst>
          </p:cNvPr>
          <p:cNvSpPr/>
          <p:nvPr/>
        </p:nvSpPr>
        <p:spPr>
          <a:xfrm>
            <a:off x="4150420" y="2778678"/>
            <a:ext cx="1040155" cy="804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1C0742-9BF7-F384-F861-42A29325F6A7}"/>
              </a:ext>
            </a:extLst>
          </p:cNvPr>
          <p:cNvSpPr/>
          <p:nvPr/>
        </p:nvSpPr>
        <p:spPr>
          <a:xfrm>
            <a:off x="5324658" y="2778684"/>
            <a:ext cx="485241" cy="804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A14D7A-6FD0-C59F-FACC-1E2091E0A981}"/>
              </a:ext>
            </a:extLst>
          </p:cNvPr>
          <p:cNvSpPr/>
          <p:nvPr/>
        </p:nvSpPr>
        <p:spPr>
          <a:xfrm>
            <a:off x="5967047" y="2778678"/>
            <a:ext cx="3949989" cy="804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EEFD8E-3433-84A8-EDD2-9380F38B536F}"/>
              </a:ext>
            </a:extLst>
          </p:cNvPr>
          <p:cNvSpPr/>
          <p:nvPr/>
        </p:nvSpPr>
        <p:spPr>
          <a:xfrm>
            <a:off x="771124" y="2277471"/>
            <a:ext cx="2026969" cy="1724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Previous Years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23E384D-B60D-642D-466A-F3676C95B071}"/>
              </a:ext>
            </a:extLst>
          </p:cNvPr>
          <p:cNvSpPr/>
          <p:nvPr/>
        </p:nvSpPr>
        <p:spPr>
          <a:xfrm>
            <a:off x="771124" y="2481076"/>
            <a:ext cx="2026969" cy="1724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 Year (also called ‘in-year’)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5FED702-6B64-6332-B3CF-6B61F97267E9}"/>
              </a:ext>
            </a:extLst>
          </p:cNvPr>
          <p:cNvSpPr/>
          <p:nvPr/>
        </p:nvSpPr>
        <p:spPr>
          <a:xfrm>
            <a:off x="771124" y="2684681"/>
            <a:ext cx="2026969" cy="1724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Forecast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8EC8053-BD26-530D-228A-90F96086A4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570765"/>
              </p:ext>
            </p:extLst>
          </p:nvPr>
        </p:nvGraphicFramePr>
        <p:xfrm>
          <a:off x="749709" y="2917174"/>
          <a:ext cx="10624963" cy="1588751"/>
        </p:xfrm>
        <a:graphic>
          <a:graphicData uri="http://schemas.openxmlformats.org/drawingml/2006/table">
            <a:tbl>
              <a:tblPr/>
              <a:tblGrid>
                <a:gridCol w="1066801">
                  <a:extLst>
                    <a:ext uri="{9D8B030D-6E8A-4147-A177-3AD203B41FA5}">
                      <a16:colId xmlns:a16="http://schemas.microsoft.com/office/drawing/2014/main" val="2208573582"/>
                    </a:ext>
                  </a:extLst>
                </a:gridCol>
                <a:gridCol w="2252133">
                  <a:extLst>
                    <a:ext uri="{9D8B030D-6E8A-4147-A177-3AD203B41FA5}">
                      <a16:colId xmlns:a16="http://schemas.microsoft.com/office/drawing/2014/main" val="4008400414"/>
                    </a:ext>
                  </a:extLst>
                </a:gridCol>
                <a:gridCol w="601134">
                  <a:extLst>
                    <a:ext uri="{9D8B030D-6E8A-4147-A177-3AD203B41FA5}">
                      <a16:colId xmlns:a16="http://schemas.microsoft.com/office/drawing/2014/main" val="644421749"/>
                    </a:ext>
                  </a:extLst>
                </a:gridCol>
                <a:gridCol w="601133">
                  <a:extLst>
                    <a:ext uri="{9D8B030D-6E8A-4147-A177-3AD203B41FA5}">
                      <a16:colId xmlns:a16="http://schemas.microsoft.com/office/drawing/2014/main" val="2698523174"/>
                    </a:ext>
                  </a:extLst>
                </a:gridCol>
                <a:gridCol w="592667">
                  <a:extLst>
                    <a:ext uri="{9D8B030D-6E8A-4147-A177-3AD203B41FA5}">
                      <a16:colId xmlns:a16="http://schemas.microsoft.com/office/drawing/2014/main" val="596859541"/>
                    </a:ext>
                  </a:extLst>
                </a:gridCol>
                <a:gridCol w="601133">
                  <a:extLst>
                    <a:ext uri="{9D8B030D-6E8A-4147-A177-3AD203B41FA5}">
                      <a16:colId xmlns:a16="http://schemas.microsoft.com/office/drawing/2014/main" val="489132061"/>
                    </a:ext>
                  </a:extLst>
                </a:gridCol>
                <a:gridCol w="601133">
                  <a:extLst>
                    <a:ext uri="{9D8B030D-6E8A-4147-A177-3AD203B41FA5}">
                      <a16:colId xmlns:a16="http://schemas.microsoft.com/office/drawing/2014/main" val="2662047085"/>
                    </a:ext>
                  </a:extLst>
                </a:gridCol>
                <a:gridCol w="601134">
                  <a:extLst>
                    <a:ext uri="{9D8B030D-6E8A-4147-A177-3AD203B41FA5}">
                      <a16:colId xmlns:a16="http://schemas.microsoft.com/office/drawing/2014/main" val="2920633250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1100776407"/>
                    </a:ext>
                  </a:extLst>
                </a:gridCol>
                <a:gridCol w="601133">
                  <a:extLst>
                    <a:ext uri="{9D8B030D-6E8A-4147-A177-3AD203B41FA5}">
                      <a16:colId xmlns:a16="http://schemas.microsoft.com/office/drawing/2014/main" val="481778624"/>
                    </a:ext>
                  </a:extLst>
                </a:gridCol>
                <a:gridCol w="601134">
                  <a:extLst>
                    <a:ext uri="{9D8B030D-6E8A-4147-A177-3AD203B41FA5}">
                      <a16:colId xmlns:a16="http://schemas.microsoft.com/office/drawing/2014/main" val="3752119047"/>
                    </a:ext>
                  </a:extLst>
                </a:gridCol>
                <a:gridCol w="599358">
                  <a:extLst>
                    <a:ext uri="{9D8B030D-6E8A-4147-A177-3AD203B41FA5}">
                      <a16:colId xmlns:a16="http://schemas.microsoft.com/office/drawing/2014/main" val="3904680577"/>
                    </a:ext>
                  </a:extLst>
                </a:gridCol>
                <a:gridCol w="585975">
                  <a:extLst>
                    <a:ext uri="{9D8B030D-6E8A-4147-A177-3AD203B41FA5}">
                      <a16:colId xmlns:a16="http://schemas.microsoft.com/office/drawing/2014/main" val="1690367133"/>
                    </a:ext>
                  </a:extLst>
                </a:gridCol>
                <a:gridCol w="744362">
                  <a:extLst>
                    <a:ext uri="{9D8B030D-6E8A-4147-A177-3AD203B41FA5}">
                      <a16:colId xmlns:a16="http://schemas.microsoft.com/office/drawing/2014/main" val="3139346660"/>
                    </a:ext>
                  </a:extLst>
                </a:gridCol>
              </a:tblGrid>
              <a:tr h="149220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Group</a:t>
                      </a:r>
                    </a:p>
                  </a:txBody>
                  <a:tcPr marL="6583" marR="6583" marT="65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Test</a:t>
                      </a:r>
                    </a:p>
                  </a:txBody>
                  <a:tcPr marL="6583" marR="6583" marT="6583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20/21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1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21/22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2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22/23 Year 3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23/24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4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24/25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5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25/26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6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26/27 Year 7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27/28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8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28/29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9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29/30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10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Owner </a:t>
                      </a:r>
                      <a:b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of the Profile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9489109"/>
                  </a:ext>
                </a:extLst>
              </a:tr>
              <a:tr h="149220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Group</a:t>
                      </a:r>
                    </a:p>
                  </a:txBody>
                  <a:tcPr marL="6583" marR="6583" marT="65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Test</a:t>
                      </a:r>
                    </a:p>
                  </a:txBody>
                  <a:tcPr marL="6583" marR="6583" marT="6583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361459"/>
                  </a:ext>
                </a:extLst>
              </a:tr>
              <a:tr h="16677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Direct Benefit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Outsourced Contract Support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£277.868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£701.073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£2,177.295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£2,177.295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£2,177.295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£2,177.295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£2,177.295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£2,177.295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£2,177.295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£16,220.006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SFBP/Alan Jones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9510752"/>
                  </a:ext>
                </a:extLst>
              </a:tr>
              <a:tr h="157997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Direct Benefit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Hardware/Software Servers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£14.378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£180.375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£180.375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£180.375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£180.375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£180.375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£180.375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£180.375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£1,277.003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Role/Name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8577018"/>
                  </a:ext>
                </a:extLst>
              </a:tr>
              <a:tr h="16677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Direct Benefit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Admin/Licenses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£25.113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£280.236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£280.236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£280.236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£280.236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£280.236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£280.236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£280.236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£1,986.765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Role/Name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4944364"/>
                  </a:ext>
                </a:extLst>
              </a:tr>
              <a:tr h="157997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Direct Benefit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Oracle Support Revolution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£1,214.463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£1,657.854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£1,980.725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£1,980.725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£1,980.725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£1,980.725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£1,980.725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£1,980.725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£1,980.725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£16,737.392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Role/Name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2023347"/>
                  </a:ext>
                </a:extLst>
              </a:tr>
              <a:tr h="16677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Direct Benefit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Exalytics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£15.466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£46.358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£82.195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£82.195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£82.195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£82.195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£82.195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£82.195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£82.195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£637.189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Role/Name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234918"/>
                  </a:ext>
                </a:extLst>
              </a:tr>
              <a:tr h="157997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Direct Benefit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Enduring Staff Costs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£172.077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£172.077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£172.077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£172.077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£172.077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£172.077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£172.077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£1,204.539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Role/Name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826951"/>
                  </a:ext>
                </a:extLst>
              </a:tr>
              <a:tr h="16677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Direct Benefit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2554586"/>
                  </a:ext>
                </a:extLst>
              </a:tr>
              <a:tr h="149220"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(B)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£1,507.797 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£2,444.776 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£4,872.903 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£4,872.903 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£4,872.903 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£4,872.903 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£4,872.903 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£4,872.903 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£4,872.903 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£38,062.894 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4312360"/>
                  </a:ext>
                </a:extLst>
              </a:tr>
            </a:tbl>
          </a:graphicData>
        </a:graphic>
      </p:graphicFrame>
      <p:sp>
        <p:nvSpPr>
          <p:cNvPr id="12" name="Title 2">
            <a:extLst>
              <a:ext uri="{FF2B5EF4-FFF2-40B4-BE49-F238E27FC236}">
                <a16:creationId xmlns:a16="http://schemas.microsoft.com/office/drawing/2014/main" id="{EE6EBA58-D536-BD9B-D0A3-543F409625CB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9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3FF021-BDC0-AFC8-66C9-CC8151DDA6D6}"/>
              </a:ext>
            </a:extLst>
          </p:cNvPr>
          <p:cNvSpPr txBox="1"/>
          <p:nvPr/>
        </p:nvSpPr>
        <p:spPr>
          <a:xfrm>
            <a:off x="7335789" y="2209826"/>
            <a:ext cx="41286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Format of the monetary values:  £MMM,TTT.HHH </a:t>
            </a:r>
          </a:p>
        </p:txBody>
      </p:sp>
    </p:spTree>
    <p:extLst>
      <p:ext uri="{BB962C8B-B14F-4D97-AF65-F5344CB8AC3E}">
        <p14:creationId xmlns:p14="http://schemas.microsoft.com/office/powerpoint/2010/main" val="25219935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4075</TotalTime>
  <Words>310</Words>
  <Application>Microsoft Macintosh PowerPoint</Application>
  <PresentationFormat>Widescreen</PresentationFormat>
  <Paragraphs>141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30</cp:revision>
  <dcterms:created xsi:type="dcterms:W3CDTF">2018-11-18T20:12:59Z</dcterms:created>
  <dcterms:modified xsi:type="dcterms:W3CDTF">2023-12-08T10:15:37Z</dcterms:modified>
</cp:coreProperties>
</file>